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88" r:id="rId6"/>
    <p:sldId id="289" r:id="rId7"/>
    <p:sldId id="287" r:id="rId8"/>
    <p:sldId id="258" r:id="rId9"/>
    <p:sldId id="259" r:id="rId10"/>
    <p:sldId id="262" r:id="rId11"/>
    <p:sldId id="264" r:id="rId12"/>
    <p:sldId id="265" r:id="rId13"/>
    <p:sldId id="277" r:id="rId14"/>
    <p:sldId id="268" r:id="rId15"/>
    <p:sldId id="278" r:id="rId16"/>
    <p:sldId id="285" r:id="rId17"/>
    <p:sldId id="280" r:id="rId18"/>
    <p:sldId id="281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808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CC3300"/>
    <a:srgbClr val="FF0000"/>
    <a:srgbClr val="FF9900"/>
    <a:srgbClr val="008080"/>
    <a:srgbClr val="C0C0C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DD112-67AB-98D9-6920-CE2A6B01076C}" v="8" dt="2025-06-11T23:28:50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82" autoAdjust="0"/>
    <p:restoredTop sz="93068" autoAdjust="0"/>
  </p:normalViewPr>
  <p:slideViewPr>
    <p:cSldViewPr>
      <p:cViewPr varScale="1">
        <p:scale>
          <a:sx n="105" d="100"/>
          <a:sy n="105" d="100"/>
        </p:scale>
        <p:origin x="24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Pianelli" userId="S::giulia@tetuhi.art::3adde408-2c45-49b1-923d-bf25aebff97f" providerId="AD" clId="Web-{66EDD112-67AB-98D9-6920-CE2A6B01076C}"/>
    <pc:docChg chg="modSld">
      <pc:chgData name="Giulia Pianelli" userId="S::giulia@tetuhi.art::3adde408-2c45-49b1-923d-bf25aebff97f" providerId="AD" clId="Web-{66EDD112-67AB-98D9-6920-CE2A6B01076C}" dt="2025-06-11T23:28:50.483" v="3" actId="20577"/>
      <pc:docMkLst>
        <pc:docMk/>
      </pc:docMkLst>
      <pc:sldChg chg="modSp">
        <pc:chgData name="Giulia Pianelli" userId="S::giulia@tetuhi.art::3adde408-2c45-49b1-923d-bf25aebff97f" providerId="AD" clId="Web-{66EDD112-67AB-98D9-6920-CE2A6B01076C}" dt="2025-06-11T23:28:50.483" v="3" actId="20577"/>
        <pc:sldMkLst>
          <pc:docMk/>
          <pc:sldMk cId="0" sldId="288"/>
        </pc:sldMkLst>
        <pc:spChg chg="mod">
          <ac:chgData name="Giulia Pianelli" userId="S::giulia@tetuhi.art::3adde408-2c45-49b1-923d-bf25aebff97f" providerId="AD" clId="Web-{66EDD112-67AB-98D9-6920-CE2A6B01076C}" dt="2025-06-11T23:28:50.483" v="3" actId="20577"/>
          <ac:spMkLst>
            <pc:docMk/>
            <pc:sldMk cId="0" sldId="288"/>
            <ac:spMk id="2050" creationId="{E2CF745A-1E75-4FB6-9ECE-3BB28B26E1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91B3C-1DCB-4C81-8831-8CA70EE1B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EF94F9-CC8A-4933-A030-D47ACBCA6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B6BD32-E69C-4245-AE4D-660817107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AE358-97A8-4B0E-BFD4-8975714F1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5134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033B9B-E9E2-406B-AF70-20C7D2C8E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28C7B-2267-4906-B9B0-0FC038D6B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97821-5F7D-4786-9548-9A794A7E3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F27F1-570C-4752-B1F3-AC26220F4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619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F426F-DFC7-4904-97F2-1132F2B4A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939DB-481A-495D-94DA-CE000063C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73CE1-707E-475B-B55D-690F6046F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045DA-63C2-4D50-A165-8DB995C56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362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3F9793-4F72-4CD5-9658-70F2A6597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3CF16-EE4C-4516-A386-73FF7BC4F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90163-E031-4921-92C7-6BDA21D9F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6B87F-56E0-4821-A090-85DAB0EF8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4495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FE2F5-4348-445E-AB1F-AD1FA229A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1C043-C64A-4B29-996B-6FFB64734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B8CA99-FDCF-492F-B537-DEDE2C0D7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7FCF-6D7F-4654-94AD-FAE9986DA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290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89B88-9352-44EE-A2CD-B2317A67C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87E5A-BD21-444B-89FF-11E35B999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0C394-A577-4A47-A5EA-D84BED0E5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35825-FFE3-4DE0-9C57-61918ACC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620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579571-22EE-4723-B75B-A23B8E078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4691F-FB7B-4CE4-B56D-21EBBEF31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A83380-25DA-4904-9698-5AB5474E6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A89E4-F394-42B0-B60B-6FD4DF429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453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8827A0-A0F1-4540-9293-647F56E11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1FB22A-A30C-4D34-B4F5-68C91A062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C5FB4-B1D0-48F4-861D-249832A93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D229D-D575-4CD9-86F5-D690DC683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7159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AD9327-6DEA-4671-A81F-0E8029CCD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32DB23-497C-428A-B4D1-D3510EB83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6252A-4EA2-472C-B162-8ADA095AC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08B60-601A-4030-85BA-BF4F1F793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8983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33514-63CB-4F6D-B261-5C96ED3D1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98671-5770-468A-B41F-DD2D0C04B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B6938-4C27-4077-AD1D-41C13698A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85BDE-73A7-430E-9CFE-C7E30833F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689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2E62-BCFA-4531-83FA-E5C9F17C5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718C9-7E73-44B3-9C79-9DF819C58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343B4-7318-47F2-93DC-FC75754C0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D1632-393E-4F08-8854-21F34CBA3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141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4E360B-099D-4EDC-BBFA-AD07B4982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620275-18CC-4C16-8969-74EC6A6F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2E96A9-3AA5-454F-A522-4D05500A02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C2D2C2-EC67-48FF-AB43-0C4A12B0D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FDC375-EA76-4785-9136-9BEB76D3E5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2F35FF32-9AC5-4DC1-808A-BFD24C7E21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eremy@tetuhi.org.n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ltuk.com/FIRE-ALARMS" TargetMode="External"/><Relationship Id="rId4" Type="http://schemas.openxmlformats.org/officeDocument/2006/relationships/hyperlink" Target="http://www.matthenryinfo.com/01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vv.com/product/762167.html" TargetMode="External"/><Relationship Id="rId5" Type="http://schemas.openxmlformats.org/officeDocument/2006/relationships/hyperlink" Target="http://www.matthenryinfo.com/017.html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hespiritualcoach.com/2010/09/do-you-measure-up-spiritually/measuring-tools-05/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hyperlink" Target="http://www.schooluniformshop.co.uk/product.php/342/36/helix-metal-compass-and-pencil-set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strategy1.com/2011/04/11/data-drives-social-media-success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myonlineruler.com/" TargetMode="External"/><Relationship Id="rId10" Type="http://schemas.openxmlformats.org/officeDocument/2006/relationships/hyperlink" Target="http://virtualmathtutor.blogspot.co.nz/2010/11/how-to-draw-circle-without-compass.html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www.fredshead.info/2006/12/measuring-tools-for-blind-using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icon/69366/close_box_re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quotes.net/masters/josef-albers/untitled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thenryinfo.com/017.html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hyperlink" Target="http://www.matthenryinfo.com/014.html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inglink.com/scene/588362094638792705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artjournalcompost.wordpress.com/page/2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hyperlink" Target="http://emptyeasel.com/2007/04/17/piet-mondrian-the-evolution-of-pure-abstract-painting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hm.ac.uk/visit-us/galleries/green-zone/treasures/tree-installation/hightlights-slideshow/index.html" TargetMode="External"/><Relationship Id="rId4" Type="http://schemas.openxmlformats.org/officeDocument/2006/relationships/hyperlink" Target="http://emptyeasel.com/2007/04/17/piet-mondrian-the-evolution-of-pure-abstract-painting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kidglasa.info/prescription-glasses-buy-one-get-one-fre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lmerstores.com/product/jamie-oliver-fluted-blue-light-mug/1431/" TargetMode="External"/><Relationship Id="rId5" Type="http://schemas.openxmlformats.org/officeDocument/2006/relationships/hyperlink" Target="http://www.123rf.com/photo_3361305_glass-of-red-wine-and-blue-bottle-on-white.html" TargetMode="External"/><Relationship Id="rId4" Type="http://schemas.openxmlformats.org/officeDocument/2006/relationships/hyperlink" Target="https://www.flickr.com/photos/gandalfsgallery/1220286660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reshome.com/2009/06/01/wall-mounted-lcd-and-plasma-tv-frames-by-hd-envy/" TargetMode="External"/><Relationship Id="rId4" Type="http://schemas.openxmlformats.org/officeDocument/2006/relationships/hyperlink" Target="http://starkwhite.blogspot.co.nz/2011_04_01_arch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E2CF745A-1E75-4FB6-9ECE-3BB28B26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85850"/>
            <a:ext cx="7129462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latin typeface="Arial"/>
                <a:cs typeface="Arial"/>
              </a:rPr>
              <a:t>Note:</a:t>
            </a:r>
            <a:endParaRPr lang="en-US" altLang="en-US" sz="1800" i="1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/>
                <a:cs typeface="Arial"/>
              </a:rPr>
              <a:t>Please view in slide show mode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/>
                <a:cs typeface="Arial"/>
              </a:rPr>
              <a:t>Usually found bottom right of screen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/>
                <a:cs typeface="Arial"/>
              </a:rPr>
              <a:t>This power point has animation effects and will not display properly unless viewed in slide mode. If you have any questions please do not hesitate to contact 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/>
                <a:cs typeface="Arial"/>
              </a:rPr>
              <a:t>Thank you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latin typeface="Arial"/>
                <a:cs typeface="Arial"/>
              </a:rPr>
              <a:t>Te</a:t>
            </a:r>
            <a:r>
              <a:rPr lang="en-US" altLang="en-US" sz="1000" dirty="0">
                <a:latin typeface="Arial"/>
                <a:cs typeface="Arial"/>
              </a:rPr>
              <a:t> Tuhi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/>
                <a:cs typeface="Arial"/>
              </a:rPr>
              <a:t>Learning Experiences Outside the Classroom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/>
                <a:cs typeface="Arial"/>
              </a:rPr>
              <a:t>Ph: 09 577 0138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latin typeface="Arial"/>
                <a:cs typeface="Arial"/>
                <a:hlinkClick r:id="rId2"/>
              </a:rPr>
              <a:t>info@tetuhi.art</a:t>
            </a:r>
            <a:r>
              <a:rPr lang="en-US" altLang="en-US" sz="1000" dirty="0">
                <a:latin typeface="Arial"/>
                <a:cs typeface="Arial"/>
                <a:hlinkClick r:id="rId2"/>
              </a:rPr>
              <a:t> </a:t>
            </a:r>
            <a:endParaRPr lang="en-US" altLang="en-US" sz="1000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rgbClr val="FF0066"/>
              </a:solidFill>
            </a:endParaRPr>
          </a:p>
        </p:txBody>
      </p:sp>
      <p:pic>
        <p:nvPicPr>
          <p:cNvPr id="2051" name="Picture 7" descr="C:\Users\jeremy\Desktop\Slideshow-icon.png">
            <a:extLst>
              <a:ext uri="{FF2B5EF4-FFF2-40B4-BE49-F238E27FC236}">
                <a16:creationId xmlns:a16="http://schemas.microsoft.com/office/drawing/2014/main" id="{5E2DAB0C-F203-46C8-95C9-FBCFBBA7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09763"/>
            <a:ext cx="7191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ounded Rectangle 1">
            <a:extLst>
              <a:ext uri="{FF2B5EF4-FFF2-40B4-BE49-F238E27FC236}">
                <a16:creationId xmlns:a16="http://schemas.microsoft.com/office/drawing/2014/main" id="{3DD60224-5AC1-42C8-8FD0-8F49A32E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7272337" cy="352901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800"/>
          </a:p>
        </p:txBody>
      </p:sp>
      <p:sp>
        <p:nvSpPr>
          <p:cNvPr id="2053" name="Rounded Rectangle 8">
            <a:extLst>
              <a:ext uri="{FF2B5EF4-FFF2-40B4-BE49-F238E27FC236}">
                <a16:creationId xmlns:a16="http://schemas.microsoft.com/office/drawing/2014/main" id="{55711987-7DF8-43DC-AB4C-49170CF2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706938"/>
            <a:ext cx="4249737" cy="167481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>
            <a:extLst>
              <a:ext uri="{FF2B5EF4-FFF2-40B4-BE49-F238E27FC236}">
                <a16:creationId xmlns:a16="http://schemas.microsoft.com/office/drawing/2014/main" id="{E8062C88-F4C1-4C53-9973-1B35A194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844675"/>
            <a:ext cx="30241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Let’s start by looking at the colour of this framed painting. What colour has the artist used in this painting?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4568060D-F970-41D8-8A04-5719C4DB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30538"/>
            <a:ext cx="3024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size do you think this painting is? Does this painting appear big or small?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430C63A-E64C-4182-86AB-29279612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067175"/>
            <a:ext cx="30241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Could this painting be of an object that is small? A kind of switch perhaps?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71391213-2062-4239-B675-1CF50296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084763"/>
            <a:ext cx="3024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objects can we think of that look like this painting?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466507AA-BCC8-4C16-85FD-555AC42B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803900"/>
            <a:ext cx="3024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Let’s take a look…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F874DFF3-E303-4B31-998B-AE378190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3024188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The </a:t>
            </a:r>
            <a:r>
              <a:rPr lang="en-US" altLang="en-US" sz="1600" b="0" u="sng"/>
              <a:t>painted frame</a:t>
            </a:r>
            <a:r>
              <a:rPr lang="en-US" altLang="en-US" sz="1600" b="0"/>
              <a:t>, </a:t>
            </a:r>
            <a:r>
              <a:rPr lang="en-US" altLang="en-US" sz="1600" b="0">
                <a:solidFill>
                  <a:srgbClr val="FF0000"/>
                </a:solidFill>
              </a:rPr>
              <a:t>colour red,</a:t>
            </a:r>
            <a:r>
              <a:rPr lang="en-US" altLang="en-US" sz="1600" b="0"/>
              <a:t> </a:t>
            </a:r>
            <a:r>
              <a:rPr lang="en-US" altLang="en-US" sz="1000" b="0"/>
              <a:t>small size</a:t>
            </a:r>
            <a:r>
              <a:rPr lang="en-US" altLang="en-US" sz="1600" b="0"/>
              <a:t> and being attached to the wall has helped  make this painting look like a fire alarm switch.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E3F79F2F-C718-45A9-B165-6ADD7718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3024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Let’s take a look at one more abstract painting that uses shape, colour and size.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4FE724D3-FA7A-4CA1-87CE-A4B25BCD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844675"/>
            <a:ext cx="3024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things have made this painting look like a fire alarm switch?</a:t>
            </a:r>
          </a:p>
        </p:txBody>
      </p:sp>
      <p:pic>
        <p:nvPicPr>
          <p:cNvPr id="11283" name="Picture 19" descr="Matt Henry Contraflow-6">
            <a:extLst>
              <a:ext uri="{FF2B5EF4-FFF2-40B4-BE49-F238E27FC236}">
                <a16:creationId xmlns:a16="http://schemas.microsoft.com/office/drawing/2014/main" id="{F59EF0DA-CAD4-468B-AFB5-A55BDFD2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-458788"/>
            <a:ext cx="5851525" cy="390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Fire-Alarm-picture">
            <a:extLst>
              <a:ext uri="{FF2B5EF4-FFF2-40B4-BE49-F238E27FC236}">
                <a16:creationId xmlns:a16="http://schemas.microsoft.com/office/drawing/2014/main" id="{828EF179-2ACA-4702-8D92-1A28127D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879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763224C-F7AE-4F16-95F9-67D46FB7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5A27F7F-8F47-4F1D-8FC4-3778FD05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11278" name="TextBox 2">
            <a:extLst>
              <a:ext uri="{FF2B5EF4-FFF2-40B4-BE49-F238E27FC236}">
                <a16:creationId xmlns:a16="http://schemas.microsoft.com/office/drawing/2014/main" id="{033F8937-16D7-4D05-B709-0B7B6E01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38175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4"/>
              </a:rPr>
              <a:t>http://www.matthenryinfo.com/012.html</a:t>
            </a:r>
            <a:endParaRPr lang="en-NZ" altLang="en-US" sz="600" b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5"/>
              </a:rPr>
              <a:t>http://weltuk.com/FIRE-ALARMS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273" grpId="0"/>
      <p:bldP spid="11273" grpId="1"/>
      <p:bldP spid="11274" grpId="0"/>
      <p:bldP spid="11274" grpId="1"/>
      <p:bldP spid="11275" grpId="0"/>
      <p:bldP spid="11275" grpId="1"/>
      <p:bldP spid="11276" grpId="0"/>
      <p:bldP spid="11276" grpId="1"/>
      <p:bldP spid="11279" grpId="0"/>
      <p:bldP spid="11280" grpId="0"/>
      <p:bldP spid="11281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6F8E579D-A7C3-4252-8292-953D038A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844675"/>
            <a:ext cx="30241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Let’s start by looking at the size of this painting. Does this painting look big or small?</a:t>
            </a:r>
          </a:p>
        </p:txBody>
      </p:sp>
      <p:pic>
        <p:nvPicPr>
          <p:cNvPr id="25618" name="Picture 18" descr="reel copy">
            <a:extLst>
              <a:ext uri="{FF2B5EF4-FFF2-40B4-BE49-F238E27FC236}">
                <a16:creationId xmlns:a16="http://schemas.microsoft.com/office/drawing/2014/main" id="{A7D46D8B-8ED6-44ED-BC07-3EC566BB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32400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25E727FF-53DF-4E1F-8E45-062A16CA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781300"/>
            <a:ext cx="30241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How high is this painting hung on the wall?  What colour has the artist used?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68446C2-20EE-4287-9C8C-020BE339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711575"/>
            <a:ext cx="30241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things can we think of that look like this painting and could be attached to a wall at this height?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9E9EC2BE-767C-4ED9-9890-C747657F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008563"/>
            <a:ext cx="30241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Let’s take a look…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CAB95ACD-D071-4FF5-A87C-83259CFD9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781300"/>
            <a:ext cx="30241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The </a:t>
            </a:r>
            <a:r>
              <a:rPr lang="en-US" altLang="en-US" sz="1600" b="0" u="sng"/>
              <a:t>top canvas appearing as a door</a:t>
            </a:r>
            <a:r>
              <a:rPr lang="en-US" altLang="en-US" sz="1600" b="0"/>
              <a:t>, </a:t>
            </a:r>
            <a:r>
              <a:rPr lang="en-US" altLang="en-US" sz="1600" b="0">
                <a:solidFill>
                  <a:srgbClr val="FF0000"/>
                </a:solidFill>
              </a:rPr>
              <a:t>the colour red</a:t>
            </a:r>
            <a:r>
              <a:rPr lang="en-US" altLang="en-US" sz="1600" b="0"/>
              <a:t>, </a:t>
            </a:r>
            <a:r>
              <a:rPr lang="en-US" altLang="en-US" sz="1600"/>
              <a:t>large size</a:t>
            </a:r>
            <a:r>
              <a:rPr lang="en-US" altLang="en-US" sz="1600" b="0"/>
              <a:t> and being attached to the wall at </a:t>
            </a:r>
            <a:r>
              <a:rPr lang="en-US" altLang="en-US" sz="1600" b="0" i="1"/>
              <a:t>waist height </a:t>
            </a:r>
            <a:r>
              <a:rPr lang="en-US" altLang="en-US" sz="1600" b="0"/>
              <a:t>has helped make this painting look like a fire hose cupboard.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85E96D4D-5A20-4608-BF0F-118B2F91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844675"/>
            <a:ext cx="30241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things have made this painting look like a fire hose cupboard?</a:t>
            </a:r>
          </a:p>
        </p:txBody>
      </p:sp>
      <p:pic>
        <p:nvPicPr>
          <p:cNvPr id="25619" name="Picture 19" descr="Hose-Reel-Extinguisher-Fire-Hose-Cabinet copy">
            <a:extLst>
              <a:ext uri="{FF2B5EF4-FFF2-40B4-BE49-F238E27FC236}">
                <a16:creationId xmlns:a16="http://schemas.microsoft.com/office/drawing/2014/main" id="{CEA64E61-4B11-492E-9CB5-D1BC8017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62325"/>
            <a:ext cx="352901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Matt_Henry_Vernacular_Painting-1_jpg_940x2000_q85">
            <a:extLst>
              <a:ext uri="{FF2B5EF4-FFF2-40B4-BE49-F238E27FC236}">
                <a16:creationId xmlns:a16="http://schemas.microsoft.com/office/drawing/2014/main" id="{8D6B088F-9304-4E3E-B8EB-73C50C83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3238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7CEBCE7-DAF6-4C2D-B74F-3BDF33D6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638C174E-6B7F-4661-9CC2-2CF4F6D0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12301" name="TextBox 2">
            <a:extLst>
              <a:ext uri="{FF2B5EF4-FFF2-40B4-BE49-F238E27FC236}">
                <a16:creationId xmlns:a16="http://schemas.microsoft.com/office/drawing/2014/main" id="{0F799948-0F4A-4C5F-A642-EB2261FB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392863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5"/>
              </a:rPr>
              <a:t>http://www.matthenryinfo.com/017.html</a:t>
            </a:r>
            <a:endParaRPr lang="en-NZ" altLang="en-US" sz="600" b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6"/>
              </a:rPr>
              <a:t>http://www.ecvv.com/product/762167.html</a:t>
            </a:r>
            <a:r>
              <a:rPr lang="en-NZ" altLang="en-US" sz="600" b="0">
                <a:solidFill>
                  <a:srgbClr val="008080"/>
                </a:solidFill>
              </a:rPr>
              <a:t>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  <p:bldP spid="25605" grpId="0"/>
      <p:bldP spid="25605" grpId="1"/>
      <p:bldP spid="25606" grpId="0"/>
      <p:bldP spid="25606" grpId="1"/>
      <p:bldP spid="25608" grpId="0"/>
      <p:bldP spid="25608" grpId="1"/>
      <p:bldP spid="25611" grpId="0"/>
      <p:bldP spid="25616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Matt Henry Signal Yellow-2">
            <a:extLst>
              <a:ext uri="{FF2B5EF4-FFF2-40B4-BE49-F238E27FC236}">
                <a16:creationId xmlns:a16="http://schemas.microsoft.com/office/drawing/2014/main" id="{A3A11952-2EEE-4619-898B-2444D420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65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Matt_Henry_Vernacular_Painting-1_jpg_940x2000_q85">
            <a:extLst>
              <a:ext uri="{FF2B5EF4-FFF2-40B4-BE49-F238E27FC236}">
                <a16:creationId xmlns:a16="http://schemas.microsoft.com/office/drawing/2014/main" id="{0678188A-5180-42B3-8B5F-98F3DB03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4005263"/>
            <a:ext cx="22701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Matt Henry Contraflow-6">
            <a:extLst>
              <a:ext uri="{FF2B5EF4-FFF2-40B4-BE49-F238E27FC236}">
                <a16:creationId xmlns:a16="http://schemas.microsoft.com/office/drawing/2014/main" id="{572C32B4-8F18-4BED-A22B-424E7274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5263"/>
            <a:ext cx="29876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>
            <a:extLst>
              <a:ext uri="{FF2B5EF4-FFF2-40B4-BE49-F238E27FC236}">
                <a16:creationId xmlns:a16="http://schemas.microsoft.com/office/drawing/2014/main" id="{4571C88F-0DF8-487A-A322-E031CFBD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1844675"/>
            <a:ext cx="2900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The artist behind these three artworks is NZ artist Matt Henry.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705F76C3-1CD0-42A8-A8D6-1BEAC28F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781300"/>
            <a:ext cx="290036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As we can see, Matt’s paintings focus on colour, shape, size and height of the object.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4492BD27-99A2-4412-944E-046EDCC9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3954463"/>
            <a:ext cx="30448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Using this style of painting trace 3 objects from home or in the classroom. This will give you an accurate size and shape. </a:t>
            </a:r>
          </a:p>
        </p:txBody>
      </p:sp>
      <p:sp>
        <p:nvSpPr>
          <p:cNvPr id="13320" name="Rectangle 13">
            <a:extLst>
              <a:ext uri="{FF2B5EF4-FFF2-40B4-BE49-F238E27FC236}">
                <a16:creationId xmlns:a16="http://schemas.microsoft.com/office/drawing/2014/main" id="{BA1CDBB0-9929-4A11-A4A2-EFB8AC61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237288"/>
            <a:ext cx="237648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5"/>
              </a:rPr>
              <a:t>http://www.myonlineruler.com/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6"/>
              </a:rPr>
              <a:t>http://www.socialstrategy1.com/2011/04/11/data-drives-social-media-success/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7"/>
              </a:rPr>
              <a:t>http://www.schooluniformshop.co.uk/product.php/342/36/helix-metal-compass-and-pencil-set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8"/>
              </a:rPr>
              <a:t>http://thespiritualcoach.com/2010/09/do-you-measure-up-spiritually/measuring-tools-05/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9"/>
              </a:rPr>
              <a:t>http://www.fredshead.info/2006/12/measuring-tools-for-blind-using.html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0">
                <a:solidFill>
                  <a:srgbClr val="008080"/>
                </a:solidFill>
                <a:hlinkClick r:id="rId10"/>
              </a:rPr>
              <a:t>http://virtualmathtutor.blogspot.co.nz/2010/11/how-to-draw-circle-without-compass.html</a:t>
            </a:r>
            <a:r>
              <a:rPr lang="en-US" altLang="en-US" sz="4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008080"/>
              </a:solidFill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F450A576-4C8C-4E9C-9004-D6A3FFA9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20713"/>
            <a:ext cx="33861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Matt Henry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folHlink"/>
                </a:solidFill>
              </a:rPr>
              <a:t>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E1064C-ABE4-410B-85AF-8CF2F245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07025"/>
            <a:ext cx="2881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Try to overlap your drawings and add shapes to help disguise your objects.</a:t>
            </a:r>
          </a:p>
        </p:txBody>
      </p:sp>
      <p:pic>
        <p:nvPicPr>
          <p:cNvPr id="34844" name="Picture 28" descr="C:\Users\jeremy\Desktop\Page1.jpg">
            <a:extLst>
              <a:ext uri="{FF2B5EF4-FFF2-40B4-BE49-F238E27FC236}">
                <a16:creationId xmlns:a16="http://schemas.microsoft.com/office/drawing/2014/main" id="{B9937468-DE0A-4138-B85A-C73951C2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37639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27" descr="C:\Users\jeremy\Desktop\Page1.jpg">
            <a:extLst>
              <a:ext uri="{FF2B5EF4-FFF2-40B4-BE49-F238E27FC236}">
                <a16:creationId xmlns:a16="http://schemas.microsoft.com/office/drawing/2014/main" id="{8E2B1F43-F432-4941-97BE-D9C2DE5B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328738"/>
            <a:ext cx="31734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ben-nicholson-still-life-cerulean-1946">
            <a:extLst>
              <a:ext uri="{FF2B5EF4-FFF2-40B4-BE49-F238E27FC236}">
                <a16:creationId xmlns:a16="http://schemas.microsoft.com/office/drawing/2014/main" id="{0F80D18D-08E6-4407-8F10-27680031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88" y="1674813"/>
            <a:ext cx="32591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id="{9C2EA0E1-CD88-4BF7-974B-EB4ECFA2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49275"/>
            <a:ext cx="5113337" cy="9286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5756E-DE0E-4C58-BA6C-6B53EB1F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1773238"/>
            <a:ext cx="1368425" cy="1295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E72D6-9DD3-418E-A148-485D07F7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2924175"/>
            <a:ext cx="1368425" cy="1296988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E1DE33-F109-4F84-B230-D7B4EF03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2397125"/>
            <a:ext cx="1368425" cy="1295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7593B3-A5E5-47F6-A496-75BEB7DA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3689350"/>
            <a:ext cx="1368425" cy="1295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21" grpId="0"/>
      <p:bldP spid="3" grpId="0"/>
      <p:bldP spid="20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Matt Henry Signal Yellow-2">
            <a:extLst>
              <a:ext uri="{FF2B5EF4-FFF2-40B4-BE49-F238E27FC236}">
                <a16:creationId xmlns:a16="http://schemas.microsoft.com/office/drawing/2014/main" id="{8B9E198E-B326-410E-92C8-FAC5A5E2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4316413"/>
            <a:ext cx="38512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2" descr="Matt Henry Contraflow-6">
            <a:extLst>
              <a:ext uri="{FF2B5EF4-FFF2-40B4-BE49-F238E27FC236}">
                <a16:creationId xmlns:a16="http://schemas.microsoft.com/office/drawing/2014/main" id="{66CF1321-BCDD-43AF-99EF-910D59BF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62438"/>
            <a:ext cx="38893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1" descr="tree3">
            <a:extLst>
              <a:ext uri="{FF2B5EF4-FFF2-40B4-BE49-F238E27FC236}">
                <a16:creationId xmlns:a16="http://schemas.microsoft.com/office/drawing/2014/main" id="{B97F86CB-410A-48DE-B423-850F9177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0863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9" descr="Hose-Reel-Extinguisher-Fire-Hose-Cabinet copy">
            <a:extLst>
              <a:ext uri="{FF2B5EF4-FFF2-40B4-BE49-F238E27FC236}">
                <a16:creationId xmlns:a16="http://schemas.microsoft.com/office/drawing/2014/main" id="{CCF29221-B0A4-48A4-87CE-5442B495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9700"/>
            <a:ext cx="2665412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" descr="ben-nicholson-still-life-cerulean-1946">
            <a:extLst>
              <a:ext uri="{FF2B5EF4-FFF2-40B4-BE49-F238E27FC236}">
                <a16:creationId xmlns:a16="http://schemas.microsoft.com/office/drawing/2014/main" id="{66E3CA9D-BC99-4EEB-91AA-76909DAC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0"/>
            <a:ext cx="2873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Matt_Henry_Vernacular_Painting-1_jpg_940x2000_q85">
            <a:extLst>
              <a:ext uri="{FF2B5EF4-FFF2-40B4-BE49-F238E27FC236}">
                <a16:creationId xmlns:a16="http://schemas.microsoft.com/office/drawing/2014/main" id="{17FA1C54-B99B-4DD0-A0B0-26B485F0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27416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8">
            <a:extLst>
              <a:ext uri="{FF2B5EF4-FFF2-40B4-BE49-F238E27FC236}">
                <a16:creationId xmlns:a16="http://schemas.microsoft.com/office/drawing/2014/main" id="{5E15F6A4-BF1C-48F3-86F8-0A008F39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9144000" cy="172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889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370184AB-47DD-4A6D-A040-65BD4470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317875"/>
            <a:ext cx="8488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0">
                <a:solidFill>
                  <a:srgbClr val="008000"/>
                </a:solidFill>
              </a:rPr>
              <a:t>Let’s recap on what we have learnt so far…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813A718D-2216-4EE6-82DE-794D2D62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068638"/>
            <a:ext cx="7650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folHlink"/>
                </a:solidFill>
              </a:rPr>
              <a:t>Now that we know what abstract painting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folHlink"/>
                </a:solidFill>
              </a:rPr>
              <a:t>can look like…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4" name="Picture 42" descr="tree3">
            <a:extLst>
              <a:ext uri="{FF2B5EF4-FFF2-40B4-BE49-F238E27FC236}">
                <a16:creationId xmlns:a16="http://schemas.microsoft.com/office/drawing/2014/main" id="{F1B622F0-418D-4EA3-9C8B-2997C9CC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94000"/>
            <a:ext cx="28797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>
            <a:extLst>
              <a:ext uri="{FF2B5EF4-FFF2-40B4-BE49-F238E27FC236}">
                <a16:creationId xmlns:a16="http://schemas.microsoft.com/office/drawing/2014/main" id="{24FA2094-D35A-4D72-98EC-1C9CF2EB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2078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Abstract painting…</a:t>
            </a: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A6B40290-1064-4898-B93A-F2ED75EB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92375"/>
            <a:ext cx="45370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0066FF"/>
                </a:solidFill>
              </a:rPr>
              <a:t> started because abstract painters wanted to show the world in a different way.</a:t>
            </a:r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1E797A9E-8A13-424B-9CB6-3625689C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25925"/>
            <a:ext cx="46085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0066FF"/>
                </a:solidFill>
              </a:rPr>
              <a:t> can be inspired by objects in shape, colour and size just like Matt Henry’s paintings.</a:t>
            </a:r>
          </a:p>
        </p:txBody>
      </p: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31810C8A-1AB1-4EF6-B54D-6636C20A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276600"/>
            <a:ext cx="46085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solidFill>
                  <a:srgbClr val="0066FF"/>
                </a:solidFill>
              </a:rPr>
              <a:t> combines line, shape, colour and overlaying to help disguise objects and show them in a different light. </a:t>
            </a:r>
          </a:p>
        </p:txBody>
      </p:sp>
      <p:sp>
        <p:nvSpPr>
          <p:cNvPr id="15367" name="AutoShape 2">
            <a:extLst>
              <a:ext uri="{FF2B5EF4-FFF2-40B4-BE49-F238E27FC236}">
                <a16:creationId xmlns:a16="http://schemas.microsoft.com/office/drawing/2014/main" id="{01EC7A84-721A-4082-882A-CB82C1D1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7273925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5368" name="AutoShape 3">
            <a:extLst>
              <a:ext uri="{FF2B5EF4-FFF2-40B4-BE49-F238E27FC236}">
                <a16:creationId xmlns:a16="http://schemas.microsoft.com/office/drawing/2014/main" id="{76D49737-7563-4F86-B981-FC8311D8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6842125" cy="720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1BD3152E-FA00-473E-9615-9E3842A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5689600" cy="7207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9C9B80F2-90CF-4D19-8D04-583649F2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77863"/>
            <a:ext cx="57610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So what have we </a:t>
            </a:r>
            <a:r>
              <a:rPr lang="en-US" altLang="en-US" sz="2800">
                <a:solidFill>
                  <a:schemeClr val="bg1"/>
                </a:solidFill>
              </a:rPr>
              <a:t>learnt so far?</a:t>
            </a:r>
          </a:p>
        </p:txBody>
      </p:sp>
      <p:pic>
        <p:nvPicPr>
          <p:cNvPr id="22" name="Picture 39" descr="ben-nicholson-still-life-cerulean-1946">
            <a:extLst>
              <a:ext uri="{FF2B5EF4-FFF2-40B4-BE49-F238E27FC236}">
                <a16:creationId xmlns:a16="http://schemas.microsoft.com/office/drawing/2014/main" id="{E4BB183A-D8EC-464D-8D0B-E6E8FF7C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7265" r="7138" b="8737"/>
          <a:stretch>
            <a:fillRect/>
          </a:stretch>
        </p:blipFill>
        <p:spPr bwMode="auto">
          <a:xfrm>
            <a:off x="5500688" y="1787525"/>
            <a:ext cx="3038475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ben nicholson pic">
            <a:extLst>
              <a:ext uri="{FF2B5EF4-FFF2-40B4-BE49-F238E27FC236}">
                <a16:creationId xmlns:a16="http://schemas.microsoft.com/office/drawing/2014/main" id="{F75AD1FA-AC76-41B5-8FC4-96BF741A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773238"/>
            <a:ext cx="324485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38" descr="Matt Henry Contraflow-6">
            <a:extLst>
              <a:ext uri="{FF2B5EF4-FFF2-40B4-BE49-F238E27FC236}">
                <a16:creationId xmlns:a16="http://schemas.microsoft.com/office/drawing/2014/main" id="{D38B5B89-40A5-4844-A118-7EC9EF8E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789363"/>
            <a:ext cx="31908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9" descr="Fire-Alarm-picture">
            <a:extLst>
              <a:ext uri="{FF2B5EF4-FFF2-40B4-BE49-F238E27FC236}">
                <a16:creationId xmlns:a16="http://schemas.microsoft.com/office/drawing/2014/main" id="{FAB133F1-DC1A-4094-92D6-30F78B4E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985963"/>
            <a:ext cx="21590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  <p:bldP spid="28692" grpId="0"/>
      <p:bldP spid="28694" grpId="0"/>
      <p:bldP spid="28695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A51CC921-C487-4187-BC3E-2CA5EFE6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933825"/>
            <a:ext cx="1258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End of lesson</a:t>
            </a:r>
          </a:p>
        </p:txBody>
      </p:sp>
      <p:sp>
        <p:nvSpPr>
          <p:cNvPr id="16387" name="AutoShape 5">
            <a:extLst>
              <a:ext uri="{FF2B5EF4-FFF2-40B4-BE49-F238E27FC236}">
                <a16:creationId xmlns:a16="http://schemas.microsoft.com/office/drawing/2014/main" id="{E0EE564C-8F16-4D2B-9B0A-53A4E39E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353425" cy="22320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6388" name="AutoShape 6">
            <a:extLst>
              <a:ext uri="{FF2B5EF4-FFF2-40B4-BE49-F238E27FC236}">
                <a16:creationId xmlns:a16="http://schemas.microsoft.com/office/drawing/2014/main" id="{2D3202FE-CE91-4C1E-94AE-BBA840C6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420938"/>
            <a:ext cx="7632700" cy="16557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08C15FE2-5EF5-4C96-9BF7-C29B66AA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770188"/>
            <a:ext cx="7127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In the next lesson we will explore “how to make something abstract”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7100975B-F5DD-477A-8BD7-2E84CF2C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5540375"/>
            <a:ext cx="157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End of lesson.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C224D08-8160-4ECE-BAA1-72FF27C6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1916113"/>
            <a:ext cx="61928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Welcome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Thank you for using this pre-visit resource.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We believe this will help strengthen student learning leading up to and during your gallery visit.</a:t>
            </a:r>
            <a:endParaRPr lang="en-US" altLang="en-US" sz="180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rgbClr val="FF0066"/>
              </a:solidFill>
            </a:endParaRPr>
          </a:p>
        </p:txBody>
      </p:sp>
      <p:sp>
        <p:nvSpPr>
          <p:cNvPr id="3075" name="Rounded Rectangle 6">
            <a:extLst>
              <a:ext uri="{FF2B5EF4-FFF2-40B4-BE49-F238E27FC236}">
                <a16:creationId xmlns:a16="http://schemas.microsoft.com/office/drawing/2014/main" id="{16979A82-2767-4C40-B9E8-BE3D6C02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84313"/>
            <a:ext cx="7272337" cy="331311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3 copy">
            <a:extLst>
              <a:ext uri="{FF2B5EF4-FFF2-40B4-BE49-F238E27FC236}">
                <a16:creationId xmlns:a16="http://schemas.microsoft.com/office/drawing/2014/main" id="{4BAB4A33-ED85-407D-8297-3EA2E9D5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95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D018DF3-C216-49FE-98BE-8D81CBB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4078288"/>
            <a:ext cx="3311525" cy="2779712"/>
          </a:xfrm>
          <a:prstGeom prst="triangle">
            <a:avLst>
              <a:gd name="adj" fmla="val 71977"/>
            </a:avLst>
          </a:prstGeom>
          <a:solidFill>
            <a:srgbClr val="008000">
              <a:alpha val="78038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E7A37B09-C558-4B00-9149-D5A5A7628EBB}"/>
              </a:ext>
            </a:extLst>
          </p:cNvPr>
          <p:cNvSpPr txBox="1">
            <a:spLocks noChangeArrowheads="1"/>
          </p:cNvSpPr>
          <p:nvPr/>
        </p:nvSpPr>
        <p:spPr bwMode="auto">
          <a:xfrm rot="21449566">
            <a:off x="107950" y="3575050"/>
            <a:ext cx="6840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NOW LOADING…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8575F90-FAA3-4624-B7F1-519D5E970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0"/>
            <a:ext cx="1276350" cy="3284538"/>
          </a:xfrm>
          <a:prstGeom prst="rtTriangle">
            <a:avLst/>
          </a:prstGeom>
          <a:solidFill>
            <a:srgbClr val="FF0000">
              <a:alpha val="65881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9E7216-FF76-4449-A9FD-343EA57D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2232025" cy="2016125"/>
          </a:xfrm>
          <a:prstGeom prst="ellipse">
            <a:avLst/>
          </a:prstGeom>
          <a:solidFill>
            <a:srgbClr val="00B0F0">
              <a:alpha val="74117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723A58DE-1368-48AE-9A6D-A1AB3070216B}"/>
              </a:ext>
            </a:extLst>
          </p:cNvPr>
          <p:cNvSpPr txBox="1">
            <a:spLocks noChangeArrowheads="1"/>
          </p:cNvSpPr>
          <p:nvPr/>
        </p:nvSpPr>
        <p:spPr bwMode="auto">
          <a:xfrm rot="21398391">
            <a:off x="-622300" y="4546600"/>
            <a:ext cx="68405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Tuhi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pre visit: Lesson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S:\LEOTC\2015\LEOTC Programme\NOW LOADING Matt Henry\pics\4c9aodGMi.jpeg">
            <a:extLst>
              <a:ext uri="{FF2B5EF4-FFF2-40B4-BE49-F238E27FC236}">
                <a16:creationId xmlns:a16="http://schemas.microsoft.com/office/drawing/2014/main" id="{05636693-B819-43C6-BAD3-D9146C12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37063"/>
            <a:ext cx="28130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">
            <a:extLst>
              <a:ext uri="{FF2B5EF4-FFF2-40B4-BE49-F238E27FC236}">
                <a16:creationId xmlns:a16="http://schemas.microsoft.com/office/drawing/2014/main" id="{DEA83E08-6B6E-4C8A-B97C-110181EF9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7273925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FC4414DF-3175-4040-93C1-C0FB62FC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836613"/>
            <a:ext cx="6842125" cy="720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6B3836F5-1C3C-443C-B6B8-E40DC321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836613"/>
            <a:ext cx="4899025" cy="7207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9A543DAC-35BF-4784-B8AC-633C0902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9376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Welcome to </a:t>
            </a:r>
            <a:r>
              <a:rPr lang="en-US" altLang="en-US" sz="2800">
                <a:solidFill>
                  <a:schemeClr val="bg1"/>
                </a:solidFill>
              </a:rPr>
              <a:t>now loading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CE2912E8-2466-4E10-9B3C-40EA9DF69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05038"/>
            <a:ext cx="51736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During the next few lessons we will explore…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A92945E8-3A20-42AE-9A12-68537CC37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3716338"/>
            <a:ext cx="3568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0066FF"/>
                </a:solidFill>
              </a:rPr>
              <a:t> The kinds of technology people use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2C9AE37-9418-4966-BBF8-C96C0B33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213100"/>
            <a:ext cx="33432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0066FF"/>
                </a:solidFill>
              </a:rPr>
              <a:t> How to make something Abstract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3EF08A76-E19F-487F-A6AD-92D5AF20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746375"/>
            <a:ext cx="3581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500">
                <a:solidFill>
                  <a:srgbClr val="0066FF"/>
                </a:solidFill>
              </a:rPr>
              <a:t> What abstract painting can look like</a:t>
            </a:r>
          </a:p>
        </p:txBody>
      </p:sp>
      <p:sp>
        <p:nvSpPr>
          <p:cNvPr id="5131" name="Rectangle 21">
            <a:extLst>
              <a:ext uri="{FF2B5EF4-FFF2-40B4-BE49-F238E27FC236}">
                <a16:creationId xmlns:a16="http://schemas.microsoft.com/office/drawing/2014/main" id="{E8190F26-7FD8-4CDD-9A55-EA3D35E5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6599238"/>
            <a:ext cx="2659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0"/>
              <a:t>Image: </a:t>
            </a:r>
            <a:r>
              <a:rPr lang="en-US" altLang="en-US" sz="800" b="0">
                <a:hlinkClick r:id="rId3"/>
              </a:rPr>
              <a:t>http://findicons.com/icon/69366/close_box_red</a:t>
            </a:r>
            <a:r>
              <a:rPr lang="en-US" altLang="en-US" sz="800" b="0"/>
              <a:t> </a:t>
            </a:r>
          </a:p>
        </p:txBody>
      </p:sp>
      <p:sp>
        <p:nvSpPr>
          <p:cNvPr id="5132" name="AutoShape 23">
            <a:extLst>
              <a:ext uri="{FF2B5EF4-FFF2-40B4-BE49-F238E27FC236}">
                <a16:creationId xmlns:a16="http://schemas.microsoft.com/office/drawing/2014/main" id="{1D9FDE66-123E-41C8-915E-FF4E4E9B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365625"/>
            <a:ext cx="1871663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pic>
        <p:nvPicPr>
          <p:cNvPr id="5133" name="Picture 22" descr="MC900441283[1]">
            <a:extLst>
              <a:ext uri="{FF2B5EF4-FFF2-40B4-BE49-F238E27FC236}">
                <a16:creationId xmlns:a16="http://schemas.microsoft.com/office/drawing/2014/main" id="{D011899E-9FD7-4236-AC19-7816AED5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2203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Isosceles Triangle 1">
            <a:extLst>
              <a:ext uri="{FF2B5EF4-FFF2-40B4-BE49-F238E27FC236}">
                <a16:creationId xmlns:a16="http://schemas.microsoft.com/office/drawing/2014/main" id="{D61D7604-64B9-441F-8596-7416FD688E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96112" y="4905376"/>
            <a:ext cx="792163" cy="7921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516838-6B22-4497-950D-905523B7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2708275"/>
            <a:ext cx="6119813" cy="358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500">
              <a:solidFill>
                <a:srgbClr val="00808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BA978D0-A07E-44A4-8599-6B664ECE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3213100"/>
            <a:ext cx="6119813" cy="3571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500">
              <a:solidFill>
                <a:srgbClr val="00808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0454584-AB7D-4BA7-95E2-214395BF4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3716338"/>
            <a:ext cx="6119813" cy="358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50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4" grpId="0"/>
      <p:bldP spid="21515" grpId="0"/>
      <p:bldP spid="21516" grpId="0"/>
      <p:bldP spid="21517" grpId="0"/>
      <p:bldP spid="3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untitled-69">
            <a:extLst>
              <a:ext uri="{FF2B5EF4-FFF2-40B4-BE49-F238E27FC236}">
                <a16:creationId xmlns:a16="http://schemas.microsoft.com/office/drawing/2014/main" id="{33B6F85A-75AF-4291-85EC-54ABEFFF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0"/>
            <a:ext cx="679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4DBBB30F-BFE1-497B-9685-09B8C46F6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24100"/>
            <a:ext cx="489743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chemeClr val="bg1"/>
                </a:solidFill>
              </a:rPr>
              <a:t>Let’s begin lesson by exploring what abstract painting can look like…</a:t>
            </a:r>
          </a:p>
        </p:txBody>
      </p:sp>
      <p:sp>
        <p:nvSpPr>
          <p:cNvPr id="6148" name="Rectangle 9">
            <a:extLst>
              <a:ext uri="{FF2B5EF4-FFF2-40B4-BE49-F238E27FC236}">
                <a16:creationId xmlns:a16="http://schemas.microsoft.com/office/drawing/2014/main" id="{3E5CC2B8-C970-466F-990C-78A652BF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597650"/>
            <a:ext cx="31607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0"/>
              <a:t>Image; </a:t>
            </a:r>
            <a:r>
              <a:rPr lang="en-US" altLang="en-US" sz="800" b="0">
                <a:hlinkClick r:id="rId3"/>
              </a:rPr>
              <a:t>http://www.artquotes.net/masters/josef-albers/untitled.htm</a:t>
            </a:r>
            <a:r>
              <a:rPr lang="en-US" altLang="en-US" sz="800" b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3" name="Picture 35" descr="C:\Users\jeremy\Desktop\image_2987_1347_800.jpg">
            <a:extLst>
              <a:ext uri="{FF2B5EF4-FFF2-40B4-BE49-F238E27FC236}">
                <a16:creationId xmlns:a16="http://schemas.microsoft.com/office/drawing/2014/main" id="{CB104842-4C47-49BC-AEBA-092B3818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843088"/>
            <a:ext cx="53387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8">
            <a:extLst>
              <a:ext uri="{FF2B5EF4-FFF2-40B4-BE49-F238E27FC236}">
                <a16:creationId xmlns:a16="http://schemas.microsoft.com/office/drawing/2014/main" id="{5F4142E8-764B-400F-8884-32F4CBE9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121105C-D0E1-42FD-A9BA-2F2BCAD3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820988"/>
            <a:ext cx="30956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During this time artists were creating paintings that were realistic. Abstract artists did not want to paint this way and so started painting with shapes and colour.</a:t>
            </a:r>
            <a:endParaRPr lang="en-US" altLang="en-US" sz="1600">
              <a:solidFill>
                <a:srgbClr val="00808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0A34375-6E14-4AE6-82FB-0E35D601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652963"/>
            <a:ext cx="30940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They would paint people, animals and places using different shapes and colours to show the world in a different way.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829EB04C-A773-4BB7-B13E-99892D8AF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F7E37FB-F70C-4880-80BF-8ACF64F4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724025"/>
            <a:ext cx="3095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Abstract painting started many years ago during the early 19</a:t>
            </a:r>
            <a:r>
              <a:rPr lang="en-US" altLang="en-US" sz="1600" b="0" baseline="30000"/>
              <a:t>th</a:t>
            </a:r>
            <a:r>
              <a:rPr lang="en-US" altLang="en-US" sz="1600" b="0"/>
              <a:t> century.  </a:t>
            </a:r>
            <a:endParaRPr lang="en-US" altLang="en-US" sz="1600">
              <a:solidFill>
                <a:srgbClr val="008080"/>
              </a:solidFill>
            </a:endParaRPr>
          </a:p>
        </p:txBody>
      </p:sp>
      <p:pic>
        <p:nvPicPr>
          <p:cNvPr id="17441" name="Picture 33" descr="C:\Users\jeremy\Desktop\trumbull-washington-resigning-his-commission-1824.jpg">
            <a:extLst>
              <a:ext uri="{FF2B5EF4-FFF2-40B4-BE49-F238E27FC236}">
                <a16:creationId xmlns:a16="http://schemas.microsoft.com/office/drawing/2014/main" id="{3E757E45-8A90-4A88-9DA0-29F6D14D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457575"/>
            <a:ext cx="35448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4" descr="C:\Users\jeremy\Desktop\krimmel-quilting-frolic-1813.jpg">
            <a:extLst>
              <a:ext uri="{FF2B5EF4-FFF2-40B4-BE49-F238E27FC236}">
                <a16:creationId xmlns:a16="http://schemas.microsoft.com/office/drawing/2014/main" id="{B2B4334B-DD5D-429C-8E72-860B0577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352901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">
            <a:extLst>
              <a:ext uri="{FF2B5EF4-FFF2-40B4-BE49-F238E27FC236}">
                <a16:creationId xmlns:a16="http://schemas.microsoft.com/office/drawing/2014/main" id="{532E0262-A124-44EB-992F-026C6150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1658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5"/>
              </a:rPr>
              <a:t>https://artjournalcompost.wordpress.com/page/2/</a:t>
            </a:r>
            <a:endParaRPr lang="en-NZ" altLang="en-US" sz="600" b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6"/>
              </a:rPr>
              <a:t>http://www.thinglink.com/scene/588362094638792705</a:t>
            </a:r>
            <a:endParaRPr lang="en-NZ" altLang="en-US" sz="600" b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7"/>
              </a:rPr>
              <a:t>http://www.matthenryinfo.com/014.html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  <a:r>
              <a:rPr lang="en-NZ" altLang="en-US" sz="600" b="0">
                <a:solidFill>
                  <a:srgbClr val="008080"/>
                </a:solidFill>
                <a:hlinkClick r:id="rId8"/>
              </a:rPr>
              <a:t>http://www.matthenryinfo.com/017.html</a:t>
            </a:r>
            <a:r>
              <a:rPr lang="en-NZ" altLang="en-US" sz="600" b="0">
                <a:solidFill>
                  <a:srgbClr val="00808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9"/>
              </a:rPr>
              <a:t>http://emptyeasel.com/2007/04/17/piet-mondrian-the-evolution-of-pure-abstract-paintings/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600" b="0">
              <a:solidFill>
                <a:srgbClr val="008080"/>
              </a:solidFill>
            </a:endParaRPr>
          </a:p>
        </p:txBody>
      </p:sp>
      <p:pic>
        <p:nvPicPr>
          <p:cNvPr id="17437" name="Picture 29" descr="Matt_Henry_Vernacular_Painting-1_jpg_940x2000_q85">
            <a:extLst>
              <a:ext uri="{FF2B5EF4-FFF2-40B4-BE49-F238E27FC236}">
                <a16:creationId xmlns:a16="http://schemas.microsoft.com/office/drawing/2014/main" id="{FD68C4BB-1509-41F5-9B74-654695BE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028950"/>
            <a:ext cx="38004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0" descr="Mondrian_tree">
            <a:extLst>
              <a:ext uri="{FF2B5EF4-FFF2-40B4-BE49-F238E27FC236}">
                <a16:creationId xmlns:a16="http://schemas.microsoft.com/office/drawing/2014/main" id="{4DFB08B2-6F70-4352-B028-606AB3B7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55988"/>
            <a:ext cx="2605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ben-nicholson-still-life-cerulean-1946">
            <a:extLst>
              <a:ext uri="{FF2B5EF4-FFF2-40B4-BE49-F238E27FC236}">
                <a16:creationId xmlns:a16="http://schemas.microsoft.com/office/drawing/2014/main" id="{FA7B7F0E-F78C-4A52-8609-D199D8FA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33702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2" descr="Matt%20Henry%20Doppelganger-1">
            <a:extLst>
              <a:ext uri="{FF2B5EF4-FFF2-40B4-BE49-F238E27FC236}">
                <a16:creationId xmlns:a16="http://schemas.microsoft.com/office/drawing/2014/main" id="{5A0D9E5C-6599-4D70-A72B-193235BD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1450"/>
            <a:ext cx="25987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0" grpId="0"/>
      <p:bldP spid="17411" grpId="0"/>
      <p:bldP spid="1741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id="{13F36CC2-4206-4BB3-8FFA-BF789531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35290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80"/>
                </a:solidFill>
              </a:rPr>
              <a:t>Looking at the lines, shapes and colours in this painting what could the artist be disguising? 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287965E7-9801-4640-A1E3-75856873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811338"/>
            <a:ext cx="3670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80"/>
                </a:solidFill>
              </a:rPr>
              <a:t>By using shapes and colour an abstract painting can often disguise an object or the person the artist has painted. 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78294FB5-14A3-43A4-8964-5449D685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141663"/>
            <a:ext cx="34559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80"/>
                </a:solidFill>
              </a:rPr>
              <a:t>But if we look carefully there might be clues as to what the artist has painted under all shapes and colour. </a:t>
            </a:r>
          </a:p>
        </p:txBody>
      </p:sp>
      <p:pic>
        <p:nvPicPr>
          <p:cNvPr id="8197" name="Picture 20" descr="Mondrian_tree">
            <a:extLst>
              <a:ext uri="{FF2B5EF4-FFF2-40B4-BE49-F238E27FC236}">
                <a16:creationId xmlns:a16="http://schemas.microsoft.com/office/drawing/2014/main" id="{4571EA4A-E991-4A7F-9BE2-1DDADB6B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tree-forest-slide_29233_1[1]">
            <a:extLst>
              <a:ext uri="{FF2B5EF4-FFF2-40B4-BE49-F238E27FC236}">
                <a16:creationId xmlns:a16="http://schemas.microsoft.com/office/drawing/2014/main" id="{53B8C85E-8CFC-4D5A-97D6-F295F5C5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0A6034D8-5953-4C32-99A1-DFF74A8E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651125"/>
            <a:ext cx="35290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80"/>
                </a:solidFill>
              </a:rPr>
              <a:t>The lines and curves in the painting reflect those of the tree while the colours  painted relfect that of the leaves, branch and trunk of the tree.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3D3C84A5-8B7D-4FF6-935D-D63255D7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809750"/>
            <a:ext cx="3529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8080"/>
                </a:solidFill>
              </a:rPr>
              <a:t>Let’s see what artist Piet Mondrian has painted…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5DBDFBD0-0E29-4F30-AFB6-B4DF7EF1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84663"/>
            <a:ext cx="3529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Let’s take a look at another abstract painting…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20971D6B-1B60-42EF-96AF-852F25C1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4DD5D152-7E7B-4739-A7AA-F4CCEA2C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8204" name="TextBox 1">
            <a:extLst>
              <a:ext uri="{FF2B5EF4-FFF2-40B4-BE49-F238E27FC236}">
                <a16:creationId xmlns:a16="http://schemas.microsoft.com/office/drawing/2014/main" id="{84B5A58C-83D4-4FC5-87E0-46A8DD6E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23728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</a:t>
            </a:r>
            <a:r>
              <a:rPr lang="en-NZ" altLang="en-US" sz="600" b="0">
                <a:solidFill>
                  <a:srgbClr val="00808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4"/>
              </a:rPr>
              <a:t>http://emptyeasel.com/2007/04/17/piet-mondrian-the-evolution-of-pure-abstract-paintings/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5"/>
              </a:rPr>
              <a:t>http://www.nhm.ac.uk/visit-us/galleries/green-zone/treasures/tree-installation/hightlights-slideshow/index.html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74" grpId="0"/>
      <p:bldP spid="15374" grpId="1"/>
      <p:bldP spid="15376" grpId="0"/>
      <p:bldP spid="15376" grpId="1"/>
      <p:bldP spid="15366" grpId="0"/>
      <p:bldP spid="15373" grpId="0"/>
      <p:bldP spid="1537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ben nicholson pic">
            <a:extLst>
              <a:ext uri="{FF2B5EF4-FFF2-40B4-BE49-F238E27FC236}">
                <a16:creationId xmlns:a16="http://schemas.microsoft.com/office/drawing/2014/main" id="{3348A137-471A-474B-BCCE-94C81A1D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20713"/>
            <a:ext cx="42021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39" descr="ben-nicholson-still-life-cerulean-1946">
            <a:extLst>
              <a:ext uri="{FF2B5EF4-FFF2-40B4-BE49-F238E27FC236}">
                <a16:creationId xmlns:a16="http://schemas.microsoft.com/office/drawing/2014/main" id="{FC4F2E11-0BD6-4339-A5EC-DE64077D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700" y="-26988"/>
            <a:ext cx="67405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9B8815F1-7587-424C-ACED-7AD0694B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365625"/>
            <a:ext cx="3333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Lets take a look…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95F96B7F-9EE8-4195-8DA5-58790D9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73238"/>
            <a:ext cx="3333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Let’s start by carefully looking at the shapes in this painting?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Are there any shapes that remind us of particular objects?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C4D032EC-97EA-4D41-B06F-73D83E8D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213100"/>
            <a:ext cx="3333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66FF"/>
                </a:solidFill>
              </a:rPr>
              <a:t>There appear to be 4 shapes that look like familiar things. Can you see them? 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A4FBAF35-281B-4EF3-B15E-434C915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73238"/>
            <a:ext cx="30241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Lines, shape and colour reflect the cups and bottle in this painting.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FF831CC2-BC75-4725-8B59-17B56D8E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2852738"/>
            <a:ext cx="33337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Artist Ben Nicholson has disguised his objects well by overlaying lots of shapes and colour in different places.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7F68B656-554B-469F-A335-93620723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300538"/>
            <a:ext cx="3529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66FF"/>
                </a:solidFill>
              </a:rPr>
              <a:t>Let’s look at another abstract painting…</a:t>
            </a:r>
          </a:p>
        </p:txBody>
      </p:sp>
      <p:sp>
        <p:nvSpPr>
          <p:cNvPr id="14369" name="AutoShape 33">
            <a:extLst>
              <a:ext uri="{FF2B5EF4-FFF2-40B4-BE49-F238E27FC236}">
                <a16:creationId xmlns:a16="http://schemas.microsoft.com/office/drawing/2014/main" id="{B743C8A4-BDEA-424E-AEAB-C8A19545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054100"/>
            <a:ext cx="1223962" cy="5111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4370" name="AutoShape 34">
            <a:extLst>
              <a:ext uri="{FF2B5EF4-FFF2-40B4-BE49-F238E27FC236}">
                <a16:creationId xmlns:a16="http://schemas.microsoft.com/office/drawing/2014/main" id="{90D1359D-84B8-41B6-978D-DC79B809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420938"/>
            <a:ext cx="1008062" cy="9699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4371" name="AutoShape 35">
            <a:extLst>
              <a:ext uri="{FF2B5EF4-FFF2-40B4-BE49-F238E27FC236}">
                <a16:creationId xmlns:a16="http://schemas.microsoft.com/office/drawing/2014/main" id="{6CCAE5C3-1ED1-4DEF-9811-2BC5E29E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276475"/>
            <a:ext cx="1081088" cy="23764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4372" name="AutoShape 36">
            <a:extLst>
              <a:ext uri="{FF2B5EF4-FFF2-40B4-BE49-F238E27FC236}">
                <a16:creationId xmlns:a16="http://schemas.microsoft.com/office/drawing/2014/main" id="{24C2EFBC-71A2-44F2-9048-4ED892B5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52513"/>
            <a:ext cx="936625" cy="12239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DF2C0720-A4BC-4A7F-A2AB-C40070D8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9A42B838-E43D-467C-AA8B-9E3BE1773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9232" name="TextBox 1">
            <a:extLst>
              <a:ext uri="{FF2B5EF4-FFF2-40B4-BE49-F238E27FC236}">
                <a16:creationId xmlns:a16="http://schemas.microsoft.com/office/drawing/2014/main" id="{9394F374-BFF3-4088-A076-7AAB4BD90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237288"/>
            <a:ext cx="3155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hlinkClick r:id="rId4"/>
              </a:rPr>
              <a:t>https://www.flickr.com/photos/gandalfsgallery/12202866603/</a:t>
            </a:r>
            <a:r>
              <a:rPr lang="en-NZ" altLang="en-US" sz="600" b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hlinkClick r:id="rId5"/>
              </a:rPr>
              <a:t>http://www.123rf.com/photo_3361305_glass-of-red-wine-and-blue-bottle-on-white.html</a:t>
            </a:r>
            <a:r>
              <a:rPr lang="en-NZ" altLang="en-US" sz="600" b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hlinkClick r:id="rId6"/>
              </a:rPr>
              <a:t>http://www.palmerstores.com/product/jamie-oliver-fluted-blue-light-mug/1431/</a:t>
            </a:r>
            <a:r>
              <a:rPr lang="en-NZ" altLang="en-US" sz="600" b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hlinkClick r:id="rId7"/>
              </a:rPr>
              <a:t>http://kidglasa.info/prescription-glasses-buy-one-get-one-free/</a:t>
            </a:r>
            <a:r>
              <a:rPr lang="en-NZ" altLang="en-US" sz="600" b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  <p:bldP spid="14345" grpId="0"/>
      <p:bldP spid="14345" grpId="1"/>
      <p:bldP spid="14356" grpId="0"/>
      <p:bldP spid="14356" grpId="1"/>
      <p:bldP spid="14365" grpId="0"/>
      <p:bldP spid="14366" grpId="0"/>
      <p:bldP spid="14373" grpId="0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 descr="hd-envy3 copy">
            <a:extLst>
              <a:ext uri="{FF2B5EF4-FFF2-40B4-BE49-F238E27FC236}">
                <a16:creationId xmlns:a16="http://schemas.microsoft.com/office/drawing/2014/main" id="{CC536DEE-B718-442E-BE34-3D40F633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3357563"/>
            <a:ext cx="6223001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Matt Henry Signal Yellow-2">
            <a:extLst>
              <a:ext uri="{FF2B5EF4-FFF2-40B4-BE49-F238E27FC236}">
                <a16:creationId xmlns:a16="http://schemas.microsoft.com/office/drawing/2014/main" id="{EA6F18A5-A721-4FC1-9BF1-227C9BF8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1482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564B03EC-5F3D-40E8-98AB-30B6B543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844675"/>
            <a:ext cx="30241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Abstract painting can also use shape, colour and size to look almost the same as something else.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CF178A50-CADF-4AEE-9CD3-A593F3ED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990850"/>
            <a:ext cx="3024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might we see in this image?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05D4BA71-80C4-479F-9918-9650DC8F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667125"/>
            <a:ext cx="3024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We see what looks like a television on a wall.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8057848F-F128-43AC-8852-532E0B37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844675"/>
            <a:ext cx="3024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What things have made this painting look like a television?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07FD562B-C89E-4F52-BFD3-DF09AF82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292600"/>
            <a:ext cx="30241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rgbClr val="CC3300"/>
                </a:solidFill>
              </a:rPr>
              <a:t>Let’s look at more abstract paintings that use shape, colour and size.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722C77A9-2CBE-4D99-880B-1F6FE844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4364038"/>
            <a:ext cx="2665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Here is an image of an actual television on a wall.</a:t>
            </a: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3D6FFAF4-9398-4DB0-AA75-D1ECB72B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03500"/>
            <a:ext cx="30241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The </a:t>
            </a:r>
            <a:r>
              <a:rPr lang="en-US" altLang="en-US" sz="1600" b="0" u="sng"/>
              <a:t>black colour and glass of the frame</a:t>
            </a:r>
            <a:r>
              <a:rPr lang="en-US" altLang="en-US" sz="1600" b="0"/>
              <a:t>, </a:t>
            </a:r>
            <a:r>
              <a:rPr lang="en-US" altLang="en-US" sz="1600" b="0">
                <a:solidFill>
                  <a:schemeClr val="folHlink"/>
                </a:solidFill>
              </a:rPr>
              <a:t>the bright green screen</a:t>
            </a:r>
            <a:r>
              <a:rPr lang="en-US" altLang="en-US" sz="1600" b="0"/>
              <a:t>, </a:t>
            </a:r>
            <a:r>
              <a:rPr lang="en-US" altLang="en-US" sz="1600"/>
              <a:t>its size</a:t>
            </a:r>
            <a:r>
              <a:rPr lang="en-US" altLang="en-US" sz="1600" b="0"/>
              <a:t> and being attached to the wall have helped make this painting look like an actual television.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33104BBE-F01F-42E6-85C6-83BDBFC0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113338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600">
              <a:solidFill>
                <a:srgbClr val="008080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FEBD4A0-8D40-4BDD-8DE7-8047E123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92150"/>
            <a:ext cx="3384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80"/>
                </a:solidFill>
              </a:rPr>
              <a:t>Abstract </a:t>
            </a:r>
            <a:r>
              <a:rPr lang="en-US" altLang="en-US" sz="2500">
                <a:solidFill>
                  <a:schemeClr val="folHlink"/>
                </a:solidFill>
              </a:rPr>
              <a:t>Painting</a:t>
            </a:r>
          </a:p>
        </p:txBody>
      </p:sp>
      <p:sp>
        <p:nvSpPr>
          <p:cNvPr id="10253" name="TextBox 2">
            <a:extLst>
              <a:ext uri="{FF2B5EF4-FFF2-40B4-BE49-F238E27FC236}">
                <a16:creationId xmlns:a16="http://schemas.microsoft.com/office/drawing/2014/main" id="{26D4AB43-50BC-4C31-B513-0B0A8413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3198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/>
              <a:t>Image: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4"/>
              </a:rPr>
              <a:t>http://starkwhite.blogspot.co.nz/2011_04_01_archive.html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600" b="0">
                <a:solidFill>
                  <a:srgbClr val="008080"/>
                </a:solidFill>
                <a:hlinkClick r:id="rId5"/>
              </a:rPr>
              <a:t>http://freshome.com/2009/06/01/wall-mounted-lcd-and-plasma-tv-frames-by-hd-envy/</a:t>
            </a:r>
            <a:r>
              <a:rPr lang="en-NZ" altLang="en-US" sz="600" b="0">
                <a:solidFill>
                  <a:srgbClr val="00808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  <p:bldP spid="24583" grpId="0"/>
      <p:bldP spid="24583" grpId="1"/>
      <p:bldP spid="24584" grpId="0"/>
      <p:bldP spid="24584" grpId="1"/>
      <p:bldP spid="24586" grpId="0"/>
      <p:bldP spid="24587" grpId="0"/>
      <p:bldP spid="24589" grpId="0"/>
      <p:bldP spid="24589" grpId="1"/>
      <p:bldP spid="24591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rgbClr val="0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rgbClr val="0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8f84a7-54d7-4586-980f-5e584dc85a7f" xsi:nil="true"/>
    <lcf76f155ced4ddcb4097134ff3c332f xmlns="2b95087e-109c-43a3-8ed6-d4444309fe57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82E81C00215439648F94FEC5F234F" ma:contentTypeVersion="19" ma:contentTypeDescription="Create a new document." ma:contentTypeScope="" ma:versionID="899512a462baa2d0dcdfd622f363f339">
  <xsd:schema xmlns:xsd="http://www.w3.org/2001/XMLSchema" xmlns:xs="http://www.w3.org/2001/XMLSchema" xmlns:p="http://schemas.microsoft.com/office/2006/metadata/properties" xmlns:ns2="2b95087e-109c-43a3-8ed6-d4444309fe57" xmlns:ns3="a48f84a7-54d7-4586-980f-5e584dc85a7f" targetNamespace="http://schemas.microsoft.com/office/2006/metadata/properties" ma:root="true" ma:fieldsID="70a0aa39bc79cf9d7dc8dfed8754b546" ns2:_="" ns3:_="">
    <xsd:import namespace="2b95087e-109c-43a3-8ed6-d4444309fe57"/>
    <xsd:import namespace="a48f84a7-54d7-4586-980f-5e584dc85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5087e-109c-43a3-8ed6-d4444309f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426fb8-eab9-4c72-bb38-e00d4c91be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f84a7-54d7-4586-980f-5e584dc85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04da82-96c2-4f9b-9784-356395b8ff26}" ma:internalName="TaxCatchAll" ma:showField="CatchAllData" ma:web="a48f84a7-54d7-4586-980f-5e584dc85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3DB0E-D36C-4B4E-B84A-F96C81AA7DC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0C60B07-3EAD-41AC-80F4-02854C84D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097F0-C94D-4FD5-92D4-2397ABD80080}">
  <ds:schemaRefs>
    <ds:schemaRef ds:uri="http://schemas.microsoft.com/office/2006/metadata/properties"/>
    <ds:schemaRef ds:uri="http://schemas.microsoft.com/office/infopath/2007/PartnerControls"/>
    <ds:schemaRef ds:uri="a48f84a7-54d7-4586-980f-5e584dc85a7f"/>
    <ds:schemaRef ds:uri="2b95087e-109c-43a3-8ed6-d4444309fe57"/>
  </ds:schemaRefs>
</ds:datastoreItem>
</file>

<file path=customXml/itemProps4.xml><?xml version="1.0" encoding="utf-8"?>
<ds:datastoreItem xmlns:ds="http://schemas.openxmlformats.org/officeDocument/2006/customXml" ds:itemID="{104DE1E6-242B-48B2-B0D0-3277AF8EBF7F}"/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1041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Salome Tanuvasa</cp:lastModifiedBy>
  <cp:revision>72</cp:revision>
  <dcterms:created xsi:type="dcterms:W3CDTF">2011-08-07T23:34:00Z</dcterms:created>
  <dcterms:modified xsi:type="dcterms:W3CDTF">2025-06-11T23:28:59Z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Salome Tanuvasa</vt:lpwstr>
  </property>
  <property fmtid="{D5CDD505-2E9C-101B-9397-08002B2CF9AE}" pid="3" name="Order">
    <vt:lpwstr>6680400.00000000</vt:lpwstr>
  </property>
  <property fmtid="{D5CDD505-2E9C-101B-9397-08002B2CF9AE}" pid="4" name="display_urn:schemas-microsoft-com:office:office#Author">
    <vt:lpwstr>Salome Tanuvasa</vt:lpwstr>
  </property>
  <property fmtid="{D5CDD505-2E9C-101B-9397-08002B2CF9AE}" pid="5" name="ContentTypeId">
    <vt:lpwstr>0x010100F8982E81C00215439648F94FEC5F234F</vt:lpwstr>
  </property>
  <property fmtid="{D5CDD505-2E9C-101B-9397-08002B2CF9AE}" pid="6" name="MediaServiceImageTags">
    <vt:lpwstr/>
  </property>
</Properties>
</file>